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350" r:id="rId2"/>
    <p:sldId id="391" r:id="rId3"/>
    <p:sldId id="382" r:id="rId4"/>
    <p:sldId id="383" r:id="rId5"/>
    <p:sldId id="404" r:id="rId6"/>
    <p:sldId id="392" r:id="rId7"/>
    <p:sldId id="393" r:id="rId8"/>
    <p:sldId id="394" r:id="rId9"/>
    <p:sldId id="405" r:id="rId10"/>
    <p:sldId id="406" r:id="rId11"/>
    <p:sldId id="407" r:id="rId12"/>
    <p:sldId id="408" r:id="rId13"/>
    <p:sldId id="409" r:id="rId14"/>
    <p:sldId id="395" r:id="rId15"/>
    <p:sldId id="396" r:id="rId16"/>
    <p:sldId id="400" r:id="rId17"/>
    <p:sldId id="399" r:id="rId18"/>
    <p:sldId id="401" r:id="rId19"/>
    <p:sldId id="402" r:id="rId20"/>
    <p:sldId id="403" r:id="rId21"/>
    <p:sldId id="397" r:id="rId22"/>
    <p:sldId id="398" r:id="rId23"/>
    <p:sldId id="351" r:id="rId24"/>
  </p:sldIdLst>
  <p:sldSz cx="12192000" cy="6858000"/>
  <p:notesSz cx="6781800" cy="9926638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30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38779" cy="4980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41450" y="0"/>
            <a:ext cx="2938779" cy="4980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414338" y="1241425"/>
            <a:ext cx="5953125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78181" y="4777194"/>
            <a:ext cx="5425439" cy="39086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9428584"/>
            <a:ext cx="2938779" cy="498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41450" y="9428584"/>
            <a:ext cx="2938779" cy="498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746522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36650"/>
            <a:ext cx="5449887" cy="3067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1145" y="4373808"/>
            <a:ext cx="5449156" cy="3578718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58243" y="8632433"/>
            <a:ext cx="2951625" cy="45591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85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436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031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200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943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05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00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715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031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833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65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36650"/>
            <a:ext cx="5449887" cy="3067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1145" y="4373808"/>
            <a:ext cx="5449156" cy="3578718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58243" y="8632433"/>
            <a:ext cx="2951625" cy="45591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811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161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445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85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36650"/>
            <a:ext cx="5449887" cy="3067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1145" y="4373808"/>
            <a:ext cx="5449156" cy="3578718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58243" y="8632433"/>
            <a:ext cx="2951625" cy="45591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06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918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34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827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122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472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27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73578" y="4748164"/>
            <a:ext cx="5388609" cy="3885021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ctr" anchorCtr="0">
            <a:noAutofit/>
          </a:bodyPr>
          <a:lstStyle/>
          <a:p>
            <a:pPr>
              <a:buClr>
                <a:schemeClr val="dk1"/>
              </a:buClr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15373" y="9371286"/>
            <a:ext cx="2918830" cy="494933"/>
          </a:xfrm>
          <a:prstGeom prst="rect">
            <a:avLst/>
          </a:prstGeom>
          <a:noFill/>
          <a:ln>
            <a:noFill/>
          </a:ln>
        </p:spPr>
        <p:txBody>
          <a:bodyPr lIns="90840" tIns="90840" rIns="90840" bIns="90840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53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31849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839788" y="1681164"/>
            <a:ext cx="5157597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839788" y="2505076"/>
            <a:ext cx="5157597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6172200" y="1681164"/>
            <a:ext cx="5183197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6172200" y="2505076"/>
            <a:ext cx="5183197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39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397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397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39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397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397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3920397" y="-1256578"/>
            <a:ext cx="4351198" cy="105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7133447" y="1956674"/>
            <a:ext cx="5811898" cy="262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1799348" y="-596127"/>
            <a:ext cx="5811898" cy="77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85800" marR="0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797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</a:pPr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slow">
    <p:cover/>
  </p:transition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2.pn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7666" y="1916832"/>
            <a:ext cx="123150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381C0"/>
                </a:solidFill>
              </a:rPr>
              <a:t> </a:t>
            </a:r>
            <a:endParaRPr lang="en-US" sz="4000" b="1" dirty="0" smtClean="0">
              <a:solidFill>
                <a:srgbClr val="1381C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1381C0"/>
                </a:solidFill>
              </a:rPr>
              <a:t>Всероссийский </a:t>
            </a:r>
            <a:r>
              <a:rPr lang="ru-RU" sz="4000" b="1" dirty="0">
                <a:solidFill>
                  <a:srgbClr val="1381C0"/>
                </a:solidFill>
              </a:rPr>
              <a:t>культурно-просветительский проект для детей и молодежи </a:t>
            </a:r>
            <a:endParaRPr lang="en-US" sz="4000" b="1" dirty="0" smtClean="0">
              <a:solidFill>
                <a:srgbClr val="1381C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1381C0"/>
                </a:solidFill>
              </a:rPr>
              <a:t>«</a:t>
            </a:r>
            <a:r>
              <a:rPr lang="ru-RU" sz="4000" b="1" dirty="0">
                <a:solidFill>
                  <a:srgbClr val="1381C0"/>
                </a:solidFill>
              </a:rPr>
              <a:t>История, культурные традиции и наследие: взгляд Молодых». </a:t>
            </a:r>
            <a:endParaRPr lang="ru-RU" sz="4000" b="1" dirty="0" smtClean="0">
              <a:solidFill>
                <a:srgbClr val="1381C0"/>
              </a:solidFill>
            </a:endParaRPr>
          </a:p>
          <a:p>
            <a:pPr algn="ctr"/>
            <a:r>
              <a:rPr lang="ru-RU" sz="4000" b="1" dirty="0">
                <a:solidFill>
                  <a:srgbClr val="1381C0"/>
                </a:solidFill>
              </a:rPr>
              <a:t>№</a:t>
            </a:r>
            <a:r>
              <a:rPr lang="ru-RU" sz="3600" b="1" dirty="0" smtClean="0">
                <a:solidFill>
                  <a:srgbClr val="1381C0"/>
                </a:solidFill>
              </a:rPr>
              <a:t>23-6-БС-000279</a:t>
            </a:r>
            <a:endParaRPr lang="ru-RU" sz="2400" dirty="0">
              <a:solidFill>
                <a:srgbClr val="1381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80" y="612993"/>
            <a:ext cx="2857398" cy="807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39" y="476671"/>
            <a:ext cx="4261295" cy="1080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24398"/>
            <a:ext cx="2952328" cy="9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1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9"/>
          <p:cNvSpPr txBox="1"/>
          <p:nvPr/>
        </p:nvSpPr>
        <p:spPr>
          <a:xfrm>
            <a:off x="191344" y="1124744"/>
            <a:ext cx="1177338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 smtClean="0">
                <a:solidFill>
                  <a:srgbClr val="0070C0"/>
                </a:solidFill>
              </a:rPr>
              <a:t>Отзывы </a:t>
            </a:r>
            <a:r>
              <a:rPr lang="ru-RU" sz="2200" b="1" dirty="0">
                <a:solidFill>
                  <a:srgbClr val="0070C0"/>
                </a:solidFill>
              </a:rPr>
              <a:t>преподавателей участников семинара: 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1937785"/>
            <a:ext cx="7168201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1" dirty="0">
                <a:solidFill>
                  <a:srgbClr val="0070C0"/>
                </a:solidFill>
              </a:rPr>
              <a:t>Ромм Татьяна Александровна – зав. каф. педагогики и психологии института истории, гуманитарного и социального образования (ФГБОУ ВО «Новосибирский государственный педагогический университет») г. Новосибирск</a:t>
            </a:r>
            <a:r>
              <a:rPr lang="ru-RU" sz="1600" b="1" dirty="0" smtClean="0">
                <a:solidFill>
                  <a:srgbClr val="0070C0"/>
                </a:solidFill>
              </a:rPr>
              <a:t>.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endParaRPr lang="ru-RU" sz="1600" b="1" i="1" dirty="0">
              <a:solidFill>
                <a:srgbClr val="0070C0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ru-RU" sz="1600" i="1" dirty="0">
                <a:solidFill>
                  <a:srgbClr val="0070C0"/>
                </a:solidFill>
              </a:rPr>
              <a:t>«Уважаемые коллеги, очень приятно, что предложили нам включиться в реализацию проекта развитие идеи бережливого сознания в жизнь общества способствует развитию поколения людей, система жизненных установок которых будет неразрывно связана с ценностями разумности и бережливости. При этом важно создание условий для формирования сообществ людей, продвигающих бережливость как ориентир и мировоззренческую основу для развития </a:t>
            </a:r>
            <a:r>
              <a:rPr lang="ru-RU" sz="1600" i="1" dirty="0" smtClean="0">
                <a:solidFill>
                  <a:srgbClr val="0070C0"/>
                </a:solidFill>
              </a:rPr>
              <a:t>современного общества </a:t>
            </a:r>
            <a:r>
              <a:rPr lang="ru-RU" sz="1600" i="1" dirty="0">
                <a:solidFill>
                  <a:srgbClr val="0070C0"/>
                </a:solidFill>
              </a:rPr>
              <a:t>в целом и воспитания каждого человека в частности</a:t>
            </a:r>
            <a:r>
              <a:rPr lang="ru-RU" sz="1600" i="1" dirty="0" smtClean="0">
                <a:solidFill>
                  <a:srgbClr val="0070C0"/>
                </a:solidFill>
              </a:rPr>
              <a:t>».</a:t>
            </a:r>
            <a:endParaRPr lang="ru-RU" sz="1600" i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36" y="2204864"/>
            <a:ext cx="4572000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381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9"/>
          <p:cNvSpPr txBox="1"/>
          <p:nvPr/>
        </p:nvSpPr>
        <p:spPr>
          <a:xfrm>
            <a:off x="191344" y="1124744"/>
            <a:ext cx="1177338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Отзывы студентов участников семинара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1937785"/>
            <a:ext cx="7168201" cy="420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1" dirty="0" err="1">
                <a:solidFill>
                  <a:srgbClr val="0070C0"/>
                </a:solidFill>
              </a:rPr>
              <a:t>Атаханов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err="1">
                <a:solidFill>
                  <a:srgbClr val="0070C0"/>
                </a:solidFill>
              </a:rPr>
              <a:t>Рахат</a:t>
            </a:r>
            <a:r>
              <a:rPr lang="ru-RU" sz="1600" b="1" dirty="0">
                <a:solidFill>
                  <a:srgbClr val="0070C0"/>
                </a:solidFill>
              </a:rPr>
              <a:t> – студент 2 курса </a:t>
            </a:r>
            <a:r>
              <a:rPr lang="ru-RU" sz="1600" b="1" dirty="0" err="1">
                <a:solidFill>
                  <a:srgbClr val="0070C0"/>
                </a:solidFill>
              </a:rPr>
              <a:t>Арзамасского</a:t>
            </a:r>
            <a:r>
              <a:rPr lang="ru-RU" sz="1600" b="1" dirty="0">
                <a:solidFill>
                  <a:srgbClr val="0070C0"/>
                </a:solidFill>
              </a:rPr>
              <a:t> филиала ННГУ, Историко-филологический факультет (Направление подготовки «Педагогическое образование»»; профиль «Русский язык и литература</a:t>
            </a:r>
            <a:r>
              <a:rPr lang="ru-RU" sz="1600" b="1" dirty="0" smtClean="0">
                <a:solidFill>
                  <a:srgbClr val="0070C0"/>
                </a:solidFill>
              </a:rPr>
              <a:t>»).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endParaRPr lang="ru-RU" sz="1600" b="1" dirty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1600" i="1" dirty="0">
                <a:solidFill>
                  <a:srgbClr val="0070C0"/>
                </a:solidFill>
              </a:rPr>
              <a:t>«Бережливость лучше богатства»  — гласит русская пословица. В моей стране Туркменистане есть похожая по смыслу пословица, в которой отражена народная мудрость : «Бережешь халат - носишь, ухаживаешь за лошадью - ездишь». Участвуя в проекте, я  до конца понял  глубокий смысл народных  пословиц о бережливости, осознал,  как важно обладать бережливым сознанием, чтобы лучше знать свой народ, свою историю, свои традиции.  Наш учебно-социальный проект «</a:t>
            </a:r>
            <a:r>
              <a:rPr lang="ru-RU" sz="1600" i="1" dirty="0" err="1">
                <a:solidFill>
                  <a:srgbClr val="0070C0"/>
                </a:solidFill>
              </a:rPr>
              <a:t>Гайдароград</a:t>
            </a:r>
            <a:r>
              <a:rPr lang="ru-RU" sz="1600" i="1" dirty="0">
                <a:solidFill>
                  <a:srgbClr val="0070C0"/>
                </a:solidFill>
              </a:rPr>
              <a:t>» заставил меня еще и вспомнить нашу общую с Россией историю, научил дружить».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276872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36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9"/>
          <p:cNvSpPr txBox="1"/>
          <p:nvPr/>
        </p:nvSpPr>
        <p:spPr>
          <a:xfrm>
            <a:off x="191344" y="1124744"/>
            <a:ext cx="1177338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Отзывы студентов участников семинара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1937785"/>
            <a:ext cx="7168201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1" dirty="0">
                <a:solidFill>
                  <a:srgbClr val="0070C0"/>
                </a:solidFill>
              </a:rPr>
              <a:t>Иванова Антонина – студентка 2 курса ФГБОУ ВО «Иркутский государственный университет», педагогический университет (Направление подготовки «Педагогическое образование» (с двумя профилями подготовки); профиль изобразительное искусство – дополнительное образование.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endParaRPr lang="ru-RU" sz="16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1600" i="1" dirty="0">
                <a:solidFill>
                  <a:srgbClr val="0070C0"/>
                </a:solidFill>
              </a:rPr>
              <a:t> «Бережливая личность  - это формирование внутренней культуры, когда порядок  и устойчивость целей  и действий в достижении результата является нормой. Развивая бережливое </a:t>
            </a:r>
            <a:r>
              <a:rPr lang="ru-RU" sz="1600" i="1" dirty="0" smtClean="0">
                <a:solidFill>
                  <a:srgbClr val="0070C0"/>
                </a:solidFill>
              </a:rPr>
              <a:t>сознание,  </a:t>
            </a:r>
            <a:r>
              <a:rPr lang="ru-RU" sz="1600" i="1" dirty="0">
                <a:solidFill>
                  <a:srgbClr val="0070C0"/>
                </a:solidFill>
              </a:rPr>
              <a:t>мы способствуем проявлению гражданской активности у учеников, помогаем школьникам лучше </a:t>
            </a:r>
            <a:r>
              <a:rPr lang="ru-RU" sz="1600" i="1" dirty="0" smtClean="0">
                <a:solidFill>
                  <a:srgbClr val="0070C0"/>
                </a:solidFill>
              </a:rPr>
              <a:t>понимать родную культуру, искусство, поэзию…..».</a:t>
            </a:r>
            <a:endParaRPr lang="ru-RU" sz="1600" i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1227" r="536" b="10210"/>
          <a:stretch/>
        </p:blipFill>
        <p:spPr>
          <a:xfrm>
            <a:off x="7536160" y="2420888"/>
            <a:ext cx="545382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84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9"/>
          <p:cNvSpPr txBox="1"/>
          <p:nvPr/>
        </p:nvSpPr>
        <p:spPr>
          <a:xfrm>
            <a:off x="191344" y="1124744"/>
            <a:ext cx="1177338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Отзывы студентов участников семинара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344" y="2108146"/>
            <a:ext cx="716820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1" dirty="0" err="1">
                <a:solidFill>
                  <a:srgbClr val="0070C0"/>
                </a:solidFill>
              </a:rPr>
              <a:t>Табырца</a:t>
            </a:r>
            <a:r>
              <a:rPr lang="ru-RU" sz="1600" b="1" dirty="0">
                <a:solidFill>
                  <a:srgbClr val="0070C0"/>
                </a:solidFill>
              </a:rPr>
              <a:t> Анна Петровна – студентка 3 курса педагогическое ФГБОУ ВО «Вятский государственный университет» (Направление подготовки «Педагогическое образование» ФИПНК</a:t>
            </a:r>
            <a:r>
              <a:rPr lang="ru-RU" sz="1600" b="1" dirty="0" smtClean="0">
                <a:solidFill>
                  <a:srgbClr val="0070C0"/>
                </a:solidFill>
              </a:rPr>
              <a:t>)</a:t>
            </a:r>
          </a:p>
          <a:p>
            <a:pPr algn="just">
              <a:lnSpc>
                <a:spcPct val="120000"/>
              </a:lnSpc>
            </a:pPr>
            <a:endParaRPr lang="ru-RU" sz="16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i="1" dirty="0">
                <a:solidFill>
                  <a:srgbClr val="0070C0"/>
                </a:solidFill>
              </a:rPr>
              <a:t>«Бережливое сознание предполагает бережливое отношение к истории не только родной страны, но и к истории своей малой родины, к тому месту, где ты родился и вырос. Участие в проекте, помогло нам больше узнать об истории нашего города Вятки. Каждый день мы ходили по его улицам и даже не задумывались о его прошлом и настоящем…»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420888"/>
            <a:ext cx="4297053" cy="2864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594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551384" y="2204864"/>
            <a:ext cx="11521280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2000" dirty="0" smtClean="0">
                <a:solidFill>
                  <a:srgbClr val="002060"/>
                </a:solidFill>
              </a:rPr>
              <a:t>привлечение </a:t>
            </a:r>
            <a:r>
              <a:rPr lang="ru-RU" sz="2000" dirty="0">
                <a:solidFill>
                  <a:srgbClr val="002060"/>
                </a:solidFill>
              </a:rPr>
              <a:t>молодежи к решению социальных проблем, развитию её творческой и гражданской активности, формированию бережного отношения к культурно-историческому наследию и традициям России у детей, подростков и учащейся молодежи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>
              <a:buClr>
                <a:srgbClr val="00528A"/>
              </a:buClr>
            </a:pPr>
            <a:endParaRPr lang="ru-RU" sz="1800" dirty="0"/>
          </a:p>
        </p:txBody>
      </p:sp>
      <p:sp>
        <p:nvSpPr>
          <p:cNvPr id="8" name="Shape 149"/>
          <p:cNvSpPr txBox="1"/>
          <p:nvPr/>
        </p:nvSpPr>
        <p:spPr>
          <a:xfrm>
            <a:off x="857762" y="1124744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Цель открытого Всероссийского конкурса молодежных инициатив, идей и </a:t>
            </a:r>
            <a:r>
              <a:rPr lang="ru-RU" sz="2200" b="1" dirty="0" smtClean="0">
                <a:solidFill>
                  <a:srgbClr val="0070C0"/>
                </a:solidFill>
              </a:rPr>
              <a:t>проектов </a:t>
            </a: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200" b="1" dirty="0">
                <a:solidFill>
                  <a:srgbClr val="0070C0"/>
                </a:solidFill>
              </a:rPr>
              <a:t>История, культурное наследие и традиции: взгляд Молодых»:  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75" y="3645024"/>
            <a:ext cx="6361019" cy="2934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55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471893" y="2060848"/>
            <a:ext cx="11521280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историко-патриотическое </a:t>
            </a:r>
            <a:r>
              <a:rPr lang="ru-RU" sz="2000" dirty="0">
                <a:solidFill>
                  <a:srgbClr val="002060"/>
                </a:solidFill>
              </a:rPr>
              <a:t>(посещение мест сражений и воинской славы и мест, которые позволят сформировать чувства гордости за социальные и культурные достижения своей страны, за символы государства и за свой народ, ответственность за судьбу России и своего народа</a:t>
            </a:r>
            <a:r>
              <a:rPr lang="ru-RU" sz="2000" dirty="0" smtClean="0">
                <a:solidFill>
                  <a:srgbClr val="002060"/>
                </a:solidFill>
              </a:rPr>
              <a:t>);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экологическое </a:t>
            </a:r>
            <a:r>
              <a:rPr lang="ru-RU" sz="2000" dirty="0">
                <a:solidFill>
                  <a:srgbClr val="002060"/>
                </a:solidFill>
              </a:rPr>
              <a:t>(знакомство и изучение родной природы, заповедников, парков и </a:t>
            </a:r>
            <a:r>
              <a:rPr lang="ru-RU" sz="2000" dirty="0" err="1">
                <a:solidFill>
                  <a:srgbClr val="002060"/>
                </a:solidFill>
              </a:rPr>
              <a:t>др</a:t>
            </a:r>
            <a:r>
              <a:rPr lang="ru-RU" sz="2000" dirty="0" smtClean="0">
                <a:solidFill>
                  <a:srgbClr val="002060"/>
                </a:solidFill>
              </a:rPr>
              <a:t>);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литературное </a:t>
            </a:r>
            <a:r>
              <a:rPr lang="ru-RU" sz="2000" dirty="0">
                <a:solidFill>
                  <a:srgbClr val="002060"/>
                </a:solidFill>
              </a:rPr>
              <a:t>(посещение мест, которые позволят сформирование бережливого отношения к национальной культуре, познакомят с произведениями местных поэтов, писателей, художников и композиторов, а также маршрутами героев произведений, знаменитыми личностями, прославившими свой край</a:t>
            </a:r>
            <a:r>
              <a:rPr lang="ru-RU" sz="2000" dirty="0" smtClean="0">
                <a:solidFill>
                  <a:srgbClr val="002060"/>
                </a:solidFill>
              </a:rPr>
              <a:t>,);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краеведческое </a:t>
            </a:r>
            <a:r>
              <a:rPr lang="ru-RU" sz="2000" dirty="0">
                <a:solidFill>
                  <a:srgbClr val="002060"/>
                </a:solidFill>
              </a:rPr>
              <a:t>(знакомством с особенностями национального, местного фольклора, народными промыслами, национальными традициями и обычаями).</a:t>
            </a:r>
          </a:p>
          <a:p>
            <a:pPr>
              <a:buClr>
                <a:srgbClr val="00528A"/>
              </a:buClr>
            </a:pPr>
            <a:endParaRPr lang="ru-RU" sz="1800" dirty="0"/>
          </a:p>
        </p:txBody>
      </p:sp>
      <p:sp>
        <p:nvSpPr>
          <p:cNvPr id="8" name="Shape 149"/>
          <p:cNvSpPr txBox="1"/>
          <p:nvPr/>
        </p:nvSpPr>
        <p:spPr>
          <a:xfrm>
            <a:off x="857762" y="1124744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Направления познавательного туризма, в рамках которых будут создаваться проекты: 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6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263352" y="2016180"/>
            <a:ext cx="7146723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buClr>
                <a:srgbClr val="00528A"/>
              </a:buClr>
            </a:pPr>
            <a:r>
              <a:rPr lang="ru-RU" sz="1800" b="1" dirty="0" smtClean="0">
                <a:solidFill>
                  <a:srgbClr val="002060"/>
                </a:solidFill>
              </a:rPr>
              <a:t>Название </a:t>
            </a:r>
            <a:r>
              <a:rPr lang="ru-RU" sz="1800" b="1" dirty="0">
                <a:solidFill>
                  <a:srgbClr val="002060"/>
                </a:solidFill>
              </a:rPr>
              <a:t>проекта: </a:t>
            </a:r>
            <a:r>
              <a:rPr lang="ru-RU" sz="1800" dirty="0">
                <a:solidFill>
                  <a:srgbClr val="002060"/>
                </a:solidFill>
              </a:rPr>
              <a:t>«Герои белорусских мифов».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Учреждение: </a:t>
            </a:r>
            <a:r>
              <a:rPr lang="ru-RU" sz="1800" dirty="0">
                <a:solidFill>
                  <a:srgbClr val="002060"/>
                </a:solidFill>
              </a:rPr>
              <a:t>УО «Белорусский государственный педагогический университет имени Максима Танка».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Целевая группа: </a:t>
            </a:r>
            <a:r>
              <a:rPr lang="ru-RU" sz="1800" dirty="0">
                <a:solidFill>
                  <a:srgbClr val="002060"/>
                </a:solidFill>
              </a:rPr>
              <a:t>Учащиеся начальных (2- 4) классов г. Минска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Как проект развивает бережливое сознание: </a:t>
            </a:r>
            <a:r>
              <a:rPr lang="ru-RU" sz="1800" dirty="0">
                <a:solidFill>
                  <a:srgbClr val="002060"/>
                </a:solidFill>
              </a:rPr>
              <a:t>Данный проект через активную познавательную, творческую и игровую деятельность позволяет: 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показать </a:t>
            </a:r>
            <a:r>
              <a:rPr lang="ru-RU" sz="1800" dirty="0">
                <a:solidFill>
                  <a:srgbClr val="002060"/>
                </a:solidFill>
              </a:rPr>
              <a:t>учащимся ценность народной культуры, формировать потребность в чтении фольклорных произведений, прививать любовь к родному краю;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решить </a:t>
            </a:r>
            <a:r>
              <a:rPr lang="ru-RU" sz="1800" dirty="0">
                <a:solidFill>
                  <a:srgbClr val="002060"/>
                </a:solidFill>
              </a:rPr>
              <a:t>современную проблему дефицита общения (бережливого отношения к близким) между сверстниками, детьми и родителями, поскольку в проекте ребята будут помогать друг другу, родители также будут вовлечены в общение с детьми по поводу проекта, что способствует созданию в классе атмосферы сотрудничества, взаимопомощи и товарищества. 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857762" y="1225694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КРАЕВЕДЧЕСКОЕ </a:t>
            </a:r>
            <a:r>
              <a:rPr lang="ru-RU" sz="2200" b="1" dirty="0" smtClean="0">
                <a:solidFill>
                  <a:srgbClr val="0070C0"/>
                </a:solidFill>
              </a:rPr>
              <a:t>НАПРАВЛЕНИЕ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 smtClean="0">
                <a:solidFill>
                  <a:srgbClr val="0070C0"/>
                </a:solidFill>
              </a:rPr>
              <a:t>г</a:t>
            </a:r>
            <a:r>
              <a:rPr lang="ru-RU" sz="2200" b="1" dirty="0">
                <a:solidFill>
                  <a:srgbClr val="0070C0"/>
                </a:solidFill>
              </a:rPr>
              <a:t>. Минск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14" y="2636912"/>
            <a:ext cx="4293025" cy="2983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26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335360" y="2134350"/>
            <a:ext cx="6336704" cy="41664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buClr>
                <a:srgbClr val="00528A"/>
              </a:buClr>
            </a:pPr>
            <a:r>
              <a:rPr lang="ru-RU" sz="1600" b="1" dirty="0" smtClean="0">
                <a:solidFill>
                  <a:srgbClr val="002060"/>
                </a:solidFill>
              </a:rPr>
              <a:t>Название </a:t>
            </a:r>
            <a:r>
              <a:rPr lang="ru-RU" sz="1600" b="1" dirty="0">
                <a:solidFill>
                  <a:srgbClr val="002060"/>
                </a:solidFill>
              </a:rPr>
              <a:t>проекта: </a:t>
            </a:r>
            <a:r>
              <a:rPr lang="ru-RU" sz="1600" dirty="0">
                <a:solidFill>
                  <a:srgbClr val="002060"/>
                </a:solidFill>
              </a:rPr>
              <a:t>«Музей для детей».</a:t>
            </a:r>
          </a:p>
          <a:p>
            <a:pPr algn="just">
              <a:buClr>
                <a:srgbClr val="00528A"/>
              </a:buClr>
            </a:pPr>
            <a:r>
              <a:rPr lang="ru-RU" sz="1600" b="1" dirty="0">
                <a:solidFill>
                  <a:srgbClr val="002060"/>
                </a:solidFill>
              </a:rPr>
              <a:t>Учреждение: </a:t>
            </a:r>
            <a:r>
              <a:rPr lang="ru-RU" sz="1600" dirty="0">
                <a:solidFill>
                  <a:srgbClr val="002060"/>
                </a:solidFill>
              </a:rPr>
              <a:t>ФГБОУ ВО «Воронежский государственный педагогический университет».</a:t>
            </a:r>
          </a:p>
          <a:p>
            <a:pPr algn="just">
              <a:buClr>
                <a:srgbClr val="00528A"/>
              </a:buClr>
            </a:pPr>
            <a:r>
              <a:rPr lang="ru-RU" sz="1600" b="1" dirty="0">
                <a:solidFill>
                  <a:srgbClr val="002060"/>
                </a:solidFill>
              </a:rPr>
              <a:t>Целевая группа: </a:t>
            </a:r>
            <a:r>
              <a:rPr lang="ru-RU" sz="1600" dirty="0">
                <a:solidFill>
                  <a:srgbClr val="002060"/>
                </a:solidFill>
              </a:rPr>
              <a:t>Учащиеся школ и их родители, педагоги образовательных организаций, студенты педагогического вуза.</a:t>
            </a:r>
          </a:p>
          <a:p>
            <a:pPr algn="just">
              <a:buClr>
                <a:srgbClr val="00528A"/>
              </a:buClr>
            </a:pPr>
            <a:r>
              <a:rPr lang="ru-RU" sz="1600" b="1" dirty="0">
                <a:solidFill>
                  <a:srgbClr val="002060"/>
                </a:solidFill>
              </a:rPr>
              <a:t>Как развивает бережливое сознание: </a:t>
            </a:r>
            <a:r>
              <a:rPr lang="ru-RU" sz="1600" dirty="0">
                <a:solidFill>
                  <a:srgbClr val="002060"/>
                </a:solidFill>
              </a:rPr>
              <a:t>Данный проект через создание интерактивной карты-путеводителя по музеям г. Воронежа для повышения заинтересованности школьников и их родителей в посещении музеев позволяет: 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повысить </a:t>
            </a:r>
            <a:r>
              <a:rPr lang="ru-RU" sz="1600" dirty="0">
                <a:solidFill>
                  <a:srgbClr val="002060"/>
                </a:solidFill>
              </a:rPr>
              <a:t>заинтересованность у школьников в посещении музеев, а именно: формирует бережливое отношение детей, подростков, родителей к культурно-образовательным традициям и ценностям;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формирует </a:t>
            </a:r>
            <a:r>
              <a:rPr lang="ru-RU" sz="1600" dirty="0">
                <a:solidFill>
                  <a:srgbClr val="002060"/>
                </a:solidFill>
              </a:rPr>
              <a:t>мотивацию к изучению историко-культурного наследия своей страны;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</a:rPr>
              <a:t>вовлекает </a:t>
            </a:r>
            <a:r>
              <a:rPr lang="ru-RU" sz="1600" dirty="0">
                <a:solidFill>
                  <a:srgbClr val="002060"/>
                </a:solidFill>
              </a:rPr>
              <a:t>подрастающее поколение в культурно-просветительскую деятельность и популяризацию идей бережливого сознания.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857762" y="1225694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КРАЕВЕДЧЕСКОЕ </a:t>
            </a:r>
            <a:r>
              <a:rPr lang="ru-RU" sz="2200" b="1" dirty="0" smtClean="0">
                <a:solidFill>
                  <a:srgbClr val="0070C0"/>
                </a:solidFill>
              </a:rPr>
              <a:t>НАПРАВЛЕНИЕ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 smtClean="0">
                <a:solidFill>
                  <a:srgbClr val="0070C0"/>
                </a:solidFill>
              </a:rPr>
              <a:t>г</a:t>
            </a:r>
            <a:r>
              <a:rPr lang="ru-RU" sz="2200" b="1" dirty="0">
                <a:solidFill>
                  <a:srgbClr val="0070C0"/>
                </a:solidFill>
              </a:rPr>
              <a:t>. Воронеж: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204864"/>
            <a:ext cx="4796351" cy="3189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105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335360" y="1916832"/>
            <a:ext cx="6282627" cy="48245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buClr>
                <a:srgbClr val="00528A"/>
              </a:buClr>
            </a:pPr>
            <a:r>
              <a:rPr lang="ru-RU" sz="1800" b="1" dirty="0" smtClean="0">
                <a:solidFill>
                  <a:srgbClr val="002060"/>
                </a:solidFill>
              </a:rPr>
              <a:t>Название </a:t>
            </a:r>
            <a:r>
              <a:rPr lang="ru-RU" sz="1800" b="1" dirty="0">
                <a:solidFill>
                  <a:srgbClr val="002060"/>
                </a:solidFill>
              </a:rPr>
              <a:t>проекта: </a:t>
            </a:r>
            <a:r>
              <a:rPr lang="ru-RU" sz="1800" dirty="0">
                <a:solidFill>
                  <a:srgbClr val="002060"/>
                </a:solidFill>
              </a:rPr>
              <a:t>«Контроль качества»: комплект контроль-карт по истории России XIX века  для обучающихся 9-х классов.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Учреждение: </a:t>
            </a:r>
            <a:r>
              <a:rPr lang="ru-RU" sz="1800" dirty="0">
                <a:solidFill>
                  <a:srgbClr val="002060"/>
                </a:solidFill>
              </a:rPr>
              <a:t>ФГБОУ ВО «Вятский государственный университет».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Целевая группа: </a:t>
            </a:r>
            <a:r>
              <a:rPr lang="ru-RU" sz="1800" dirty="0">
                <a:solidFill>
                  <a:srgbClr val="002060"/>
                </a:solidFill>
              </a:rPr>
              <a:t>Учащиеся 9 классов.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Как развивает бережливое сознание: </a:t>
            </a:r>
            <a:r>
              <a:rPr lang="ru-RU" sz="1800" dirty="0">
                <a:solidFill>
                  <a:srgbClr val="002060"/>
                </a:solidFill>
              </a:rPr>
              <a:t>Данный проект через создание комплекта контроль-карт по истории России XIX века  для обучающихся 9-х классов позволяет понять: 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смыслы </a:t>
            </a:r>
            <a:r>
              <a:rPr lang="ru-RU" sz="1800" dirty="0">
                <a:solidFill>
                  <a:srgbClr val="002060"/>
                </a:solidFill>
              </a:rPr>
              <a:t>и ценности истории России XIX века, духовно-нравственные идеалы эпохи;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осмыслить </a:t>
            </a:r>
            <a:r>
              <a:rPr lang="ru-RU" sz="1800" dirty="0">
                <a:solidFill>
                  <a:srgbClr val="002060"/>
                </a:solidFill>
              </a:rPr>
              <a:t>понятие экологического сознания как элемента человеческой культуры;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прочувствовать </a:t>
            </a:r>
            <a:r>
              <a:rPr lang="ru-RU" sz="1800" dirty="0">
                <a:solidFill>
                  <a:srgbClr val="002060"/>
                </a:solidFill>
              </a:rPr>
              <a:t>уровень нравственного статуса, духовного развития, гражданскую позицию человека жившего в определённом историческом времени.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857762" y="1116925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ИСТОРИКО-ПАТРИОТИЧЕСКОЕ </a:t>
            </a:r>
            <a:r>
              <a:rPr lang="ru-RU" sz="2200" b="1" dirty="0" smtClean="0">
                <a:solidFill>
                  <a:srgbClr val="0070C0"/>
                </a:solidFill>
              </a:rPr>
              <a:t>НАПРАВЛЕНИЕ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г. Киров (Вятка):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70" y="2420888"/>
            <a:ext cx="4926569" cy="328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40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263352" y="2067233"/>
            <a:ext cx="6552727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buClr>
                <a:srgbClr val="00528A"/>
              </a:buClr>
            </a:pPr>
            <a:r>
              <a:rPr lang="ru-RU" sz="1800" b="1" dirty="0" smtClean="0">
                <a:solidFill>
                  <a:srgbClr val="002060"/>
                </a:solidFill>
              </a:rPr>
              <a:t>Название </a:t>
            </a:r>
            <a:r>
              <a:rPr lang="ru-RU" sz="1800" b="1" dirty="0">
                <a:solidFill>
                  <a:srgbClr val="002060"/>
                </a:solidFill>
              </a:rPr>
              <a:t>проекта: </a:t>
            </a:r>
            <a:r>
              <a:rPr lang="ru-RU" sz="1800" dirty="0">
                <a:solidFill>
                  <a:srgbClr val="002060"/>
                </a:solidFill>
              </a:rPr>
              <a:t>«Я поведу тебя в музей…»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Учреждение: </a:t>
            </a:r>
            <a:r>
              <a:rPr lang="ru-RU" sz="1800" dirty="0">
                <a:solidFill>
                  <a:srgbClr val="002060"/>
                </a:solidFill>
              </a:rPr>
              <a:t>ФГБОУ ВО «Луганский государственный педагогический университет».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Целевая группа: </a:t>
            </a:r>
            <a:r>
              <a:rPr lang="ru-RU" sz="1800" dirty="0">
                <a:solidFill>
                  <a:srgbClr val="002060"/>
                </a:solidFill>
              </a:rPr>
              <a:t>воспитанники Луганского детского дома 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Как развивает бережливое сознание: </a:t>
            </a:r>
            <a:r>
              <a:rPr lang="ru-RU" sz="1800" dirty="0">
                <a:solidFill>
                  <a:srgbClr val="002060"/>
                </a:solidFill>
              </a:rPr>
              <a:t>Данный проект через проведение экскурсии и музейного занятия для воспитанников Луганского детского дома способствует: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расширению </a:t>
            </a:r>
            <a:r>
              <a:rPr lang="ru-RU" sz="1800" dirty="0">
                <a:solidFill>
                  <a:srgbClr val="002060"/>
                </a:solidFill>
              </a:rPr>
              <a:t>сферы общение и взаимодействие воспитанников детского дома с другими людьми; 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разнообразию </a:t>
            </a:r>
            <a:r>
              <a:rPr lang="ru-RU" sz="1800" dirty="0">
                <a:solidFill>
                  <a:srgbClr val="002060"/>
                </a:solidFill>
              </a:rPr>
              <a:t>их социальных контактов и объединению подростков общей деятельностью;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формированию </a:t>
            </a:r>
            <a:r>
              <a:rPr lang="ru-RU" sz="1800" dirty="0">
                <a:solidFill>
                  <a:srgbClr val="002060"/>
                </a:solidFill>
              </a:rPr>
              <a:t>бережливого эмоционально-ценностного отношения к родному городу и его жителям;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популяризации </a:t>
            </a:r>
            <a:r>
              <a:rPr lang="ru-RU" sz="1800" dirty="0">
                <a:solidFill>
                  <a:srgbClr val="002060"/>
                </a:solidFill>
              </a:rPr>
              <a:t>культурно-образовательных традиций и общественно значимых ценностей бережливого сознания.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857762" y="1196752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ЛИТЕРАТУРНОЕ </a:t>
            </a:r>
            <a:r>
              <a:rPr lang="ru-RU" sz="2200" b="1" dirty="0" smtClean="0">
                <a:solidFill>
                  <a:srgbClr val="0070C0"/>
                </a:solidFill>
              </a:rPr>
              <a:t>НАПРАВЛЕНИЕ</a:t>
            </a:r>
            <a:endParaRPr lang="en-US" sz="2200" b="1" dirty="0" smtClean="0">
              <a:solidFill>
                <a:srgbClr val="0070C0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г. Луганск: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459038"/>
            <a:ext cx="4902904" cy="3202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28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1524000" y="483875"/>
            <a:ext cx="392100" cy="481200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7348" y="1556792"/>
            <a:ext cx="11124629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002060"/>
                </a:solidFill>
              </a:rPr>
              <a:t>Основная идея (цель) проекта: создание и тиражировании организационной модели просветительской деятельности по формированию бережливого отношения к культурно-историческому наследию и традициям у детей, подростков и учащейся молодежи,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56" y="3861048"/>
            <a:ext cx="3749519" cy="2812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2" y="3861048"/>
            <a:ext cx="6096000" cy="2812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25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201">
            <a:off x="10246204" y="1678956"/>
            <a:ext cx="1142249" cy="145795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335361" y="1977677"/>
            <a:ext cx="5823748" cy="35283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buClr>
                <a:srgbClr val="00528A"/>
              </a:buClr>
            </a:pPr>
            <a:r>
              <a:rPr lang="ru-RU" sz="1800" b="1" dirty="0" smtClean="0">
                <a:solidFill>
                  <a:srgbClr val="002060"/>
                </a:solidFill>
              </a:rPr>
              <a:t>Название </a:t>
            </a:r>
            <a:r>
              <a:rPr lang="ru-RU" sz="1800" b="1" dirty="0">
                <a:solidFill>
                  <a:srgbClr val="002060"/>
                </a:solidFill>
              </a:rPr>
              <a:t>проекта: </a:t>
            </a:r>
            <a:r>
              <a:rPr lang="ru-RU" sz="1800" dirty="0">
                <a:solidFill>
                  <a:srgbClr val="002060"/>
                </a:solidFill>
              </a:rPr>
              <a:t>«Путешествие в мир природы по страницам книг Нижегородских писателей».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Учреждение: </a:t>
            </a:r>
            <a:r>
              <a:rPr lang="ru-RU" sz="1800" dirty="0">
                <a:solidFill>
                  <a:srgbClr val="002060"/>
                </a:solidFill>
              </a:rPr>
              <a:t>Нижегородский государственный университет имени </a:t>
            </a:r>
            <a:r>
              <a:rPr lang="ru-RU" sz="1800" dirty="0" err="1">
                <a:solidFill>
                  <a:srgbClr val="002060"/>
                </a:solidFill>
              </a:rPr>
              <a:t>Н.И.Лобачевского</a:t>
            </a:r>
            <a:r>
              <a:rPr lang="ru-RU" sz="1800" dirty="0">
                <a:solidFill>
                  <a:srgbClr val="002060"/>
                </a:solidFill>
              </a:rPr>
              <a:t> (</a:t>
            </a:r>
            <a:r>
              <a:rPr lang="ru-RU" sz="1800" dirty="0" err="1">
                <a:solidFill>
                  <a:srgbClr val="002060"/>
                </a:solidFill>
              </a:rPr>
              <a:t>Арзамасский</a:t>
            </a:r>
            <a:r>
              <a:rPr lang="ru-RU" sz="1800" dirty="0">
                <a:solidFill>
                  <a:srgbClr val="002060"/>
                </a:solidFill>
              </a:rPr>
              <a:t> филиал)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 smtClean="0">
                <a:solidFill>
                  <a:srgbClr val="002060"/>
                </a:solidFill>
              </a:rPr>
              <a:t>Целевая </a:t>
            </a:r>
            <a:r>
              <a:rPr lang="ru-RU" sz="1800" b="1" dirty="0">
                <a:solidFill>
                  <a:srgbClr val="002060"/>
                </a:solidFill>
              </a:rPr>
              <a:t>группа: </a:t>
            </a:r>
            <a:r>
              <a:rPr lang="ru-RU" sz="1800" dirty="0">
                <a:solidFill>
                  <a:srgbClr val="002060"/>
                </a:solidFill>
              </a:rPr>
              <a:t>учащиеся начальной школы.</a:t>
            </a:r>
          </a:p>
          <a:p>
            <a:pPr algn="just"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Как развивает бережливое сознание: </a:t>
            </a:r>
            <a:r>
              <a:rPr lang="ru-RU" sz="1800" dirty="0">
                <a:solidFill>
                  <a:srgbClr val="002060"/>
                </a:solidFill>
              </a:rPr>
              <a:t>Данный проект через знакомство с творчеством Нижегородских писателей в ходе виртуальной экскурсии дает возможность: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познакомится </a:t>
            </a:r>
            <a:r>
              <a:rPr lang="ru-RU" sz="1800" dirty="0">
                <a:solidFill>
                  <a:srgbClr val="002060"/>
                </a:solidFill>
              </a:rPr>
              <a:t>с </a:t>
            </a:r>
            <a:r>
              <a:rPr lang="ru-RU" sz="1800" dirty="0" err="1">
                <a:solidFill>
                  <a:srgbClr val="002060"/>
                </a:solidFill>
              </a:rPr>
              <a:t>экокультурой</a:t>
            </a:r>
            <a:r>
              <a:rPr lang="ru-RU" sz="1800" dirty="0">
                <a:solidFill>
                  <a:srgbClr val="002060"/>
                </a:solidFill>
              </a:rPr>
              <a:t> родного края через произведения земляков;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популяризировать </a:t>
            </a:r>
            <a:r>
              <a:rPr lang="ru-RU" sz="1800" dirty="0">
                <a:solidFill>
                  <a:srgbClr val="002060"/>
                </a:solidFill>
              </a:rPr>
              <a:t>культурно-образовательные бренды родного края;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восстановить </a:t>
            </a:r>
            <a:r>
              <a:rPr lang="ru-RU" sz="1800" dirty="0">
                <a:solidFill>
                  <a:srgbClr val="002060"/>
                </a:solidFill>
              </a:rPr>
              <a:t>культурно-экологическую память о известных Нижегородских писателях;</a:t>
            </a:r>
          </a:p>
          <a:p>
            <a:pPr marL="285750" indent="-285750" algn="just">
              <a:buClr>
                <a:srgbClr val="00528A"/>
              </a:buCl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сформировать </a:t>
            </a:r>
            <a:r>
              <a:rPr lang="ru-RU" sz="1800" dirty="0">
                <a:solidFill>
                  <a:srgbClr val="002060"/>
                </a:solidFill>
              </a:rPr>
              <a:t>интерес к родной природе.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857191" y="1147347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 smtClean="0">
                <a:solidFill>
                  <a:srgbClr val="0070C0"/>
                </a:solidFill>
              </a:rPr>
              <a:t>ЭКОЛОГИЧЕСКОЕ</a:t>
            </a:r>
            <a:r>
              <a:rPr lang="en-US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НАПРАВЛЕНИЕ</a:t>
            </a:r>
            <a:endParaRPr lang="en-US" sz="2200" b="1" dirty="0">
              <a:solidFill>
                <a:srgbClr val="0070C0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 smtClean="0">
                <a:solidFill>
                  <a:srgbClr val="0070C0"/>
                </a:solidFill>
              </a:rPr>
              <a:t>г</a:t>
            </a:r>
            <a:r>
              <a:rPr lang="ru-RU" sz="2200" b="1" dirty="0">
                <a:solidFill>
                  <a:srgbClr val="0070C0"/>
                </a:solidFill>
              </a:rPr>
              <a:t>. Арзамас: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16" y="1968310"/>
            <a:ext cx="291632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r="18483"/>
          <a:stretch/>
        </p:blipFill>
        <p:spPr bwMode="auto">
          <a:xfrm rot="21048441">
            <a:off x="8894211" y="4034104"/>
            <a:ext cx="1296144" cy="153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Рачков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4630">
            <a:off x="10271620" y="2658880"/>
            <a:ext cx="1279658" cy="154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913">
            <a:off x="10113266" y="3653227"/>
            <a:ext cx="1297945" cy="160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Сергей Афоньшин - Солнечное дерево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053">
            <a:off x="7730115" y="4225848"/>
            <a:ext cx="1143000" cy="152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Сергей Афоньшин - Как сосна лосяток спасала обложка книги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419">
            <a:off x="8890667" y="5570077"/>
            <a:ext cx="1060238" cy="134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Сергей Афоньшин - Легенды и сказы лесной стороны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862">
            <a:off x="9966649" y="5245808"/>
            <a:ext cx="985327" cy="156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86" y="4279334"/>
            <a:ext cx="904200" cy="150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Большеболдинская централизованная библиотечная система ...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732">
            <a:off x="10946410" y="4927630"/>
            <a:ext cx="1278854" cy="172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Ковернинские сосны (fb2)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t="6265" r="7377" b="9389"/>
          <a:stretch/>
        </p:blipFill>
        <p:spPr bwMode="auto">
          <a:xfrm rot="21283625">
            <a:off x="7834128" y="5693000"/>
            <a:ext cx="1037726" cy="132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3" r="29393"/>
          <a:stretch/>
        </p:blipFill>
        <p:spPr bwMode="auto">
          <a:xfrm rot="21186034">
            <a:off x="6917993" y="5693227"/>
            <a:ext cx="899127" cy="125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504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461445" y="1913965"/>
            <a:ext cx="11521280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Студенты </a:t>
            </a:r>
            <a:r>
              <a:rPr lang="ru-RU" sz="2000" dirty="0">
                <a:solidFill>
                  <a:srgbClr val="002060"/>
                </a:solidFill>
              </a:rPr>
              <a:t>приобретут опыт разработки и реализации познавательных туристических </a:t>
            </a:r>
            <a:r>
              <a:rPr lang="ru-RU" sz="2000" dirty="0" smtClean="0">
                <a:solidFill>
                  <a:srgbClr val="002060"/>
                </a:solidFill>
              </a:rPr>
              <a:t>проектов;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Дети </a:t>
            </a:r>
            <a:r>
              <a:rPr lang="ru-RU" sz="2000" dirty="0">
                <a:solidFill>
                  <a:srgbClr val="002060"/>
                </a:solidFill>
              </a:rPr>
              <a:t>и подростки расширят свои знания в области культурных и исторических традиций своего края, а также приобретут опыт участия в познавательных </a:t>
            </a:r>
            <a:r>
              <a:rPr lang="ru-RU" sz="2000" dirty="0" smtClean="0">
                <a:solidFill>
                  <a:srgbClr val="002060"/>
                </a:solidFill>
              </a:rPr>
              <a:t>турах;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>
                <a:solidFill>
                  <a:srgbClr val="002060"/>
                </a:solidFill>
              </a:rPr>
              <a:t>результате реализации проекта будет сформирован практико-ориентированный комплект методических материалов (итоговый инновационный продукт), который позволит педагогическому сообществу эффективно организовывать в своих регионах деятельность по формированию бережного отношения к родному краю, историческому и культурному наследию и </a:t>
            </a:r>
            <a:r>
              <a:rPr lang="ru-RU" sz="2000" dirty="0" smtClean="0">
                <a:solidFill>
                  <a:srgbClr val="002060"/>
                </a:solidFill>
              </a:rPr>
              <a:t>традициям;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Участники </a:t>
            </a:r>
            <a:r>
              <a:rPr lang="ru-RU" sz="2000" dirty="0">
                <a:solidFill>
                  <a:srgbClr val="002060"/>
                </a:solidFill>
              </a:rPr>
              <a:t>проекта обменяются практическим опытом реализации познавательных туров на примере различных регионов РФ.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857762" y="1124744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Качественные результаты реализации проекта 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866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461445" y="1913965"/>
            <a:ext cx="11521280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Осуществится </a:t>
            </a:r>
            <a:r>
              <a:rPr lang="ru-RU" sz="2000" dirty="0">
                <a:solidFill>
                  <a:srgbClr val="002060"/>
                </a:solidFill>
              </a:rPr>
              <a:t>популяризация представлений о бережливом отношении к культурному и историческому наследию и традициям у молодежи, что возможно показать путем </a:t>
            </a:r>
            <a:r>
              <a:rPr lang="ru-RU" sz="2000" dirty="0" smtClean="0">
                <a:solidFill>
                  <a:srgbClr val="002060"/>
                </a:solidFill>
              </a:rPr>
              <a:t>интервьюирования;</a:t>
            </a:r>
            <a:endParaRPr lang="ru-RU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Образовательные </a:t>
            </a:r>
            <a:r>
              <a:rPr lang="ru-RU" sz="2000" dirty="0">
                <a:solidFill>
                  <a:srgbClr val="002060"/>
                </a:solidFill>
              </a:rPr>
              <a:t>и общественные организации смогут воспользоваться опытом просветительской деятельности по формированию бережливого отношения к культурно- историческому наследию и традициям у детей, подростков и учащейся молодежи. посредством участия в реализации проекта.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857762" y="1225694"/>
            <a:ext cx="10728646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Качественные результаты реализации проекта 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491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360" y="2564904"/>
            <a:ext cx="12267681" cy="11079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381C0"/>
                </a:solidFill>
              </a:rPr>
              <a:t>Спасибо за внимание!</a:t>
            </a:r>
            <a:endParaRPr lang="ru-RU" sz="6600" dirty="0">
              <a:solidFill>
                <a:srgbClr val="1381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556622"/>
            <a:ext cx="2578627" cy="728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90530"/>
            <a:ext cx="3845559" cy="974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76672"/>
            <a:ext cx="2664296" cy="8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441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414211" y="2132856"/>
            <a:ext cx="5760640" cy="4530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rgbClr val="002060"/>
                </a:solidFill>
              </a:rPr>
              <a:t>Учащиеся </a:t>
            </a:r>
            <a:r>
              <a:rPr lang="ru-RU" sz="1900" dirty="0">
                <a:solidFill>
                  <a:srgbClr val="002060"/>
                </a:solidFill>
              </a:rPr>
              <a:t>1-11 классов школ Российской Федерации (1000 человек).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rgbClr val="002060"/>
                </a:solidFill>
              </a:rPr>
              <a:t>Студенты </a:t>
            </a:r>
            <a:r>
              <a:rPr lang="ru-RU" sz="1900" dirty="0">
                <a:solidFill>
                  <a:srgbClr val="002060"/>
                </a:solidFill>
              </a:rPr>
              <a:t>образовательных организаций профессионального образования Российской Федерации (300 человек).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rgbClr val="002060"/>
                </a:solidFill>
              </a:rPr>
              <a:t>Студенты </a:t>
            </a:r>
            <a:r>
              <a:rPr lang="ru-RU" sz="1900" dirty="0">
                <a:solidFill>
                  <a:srgbClr val="002060"/>
                </a:solidFill>
              </a:rPr>
              <a:t>образовательных организаций высшего образования Российской Федерации (300 человек).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rgbClr val="002060"/>
                </a:solidFill>
              </a:rPr>
              <a:t>Участники </a:t>
            </a:r>
            <a:r>
              <a:rPr lang="ru-RU" sz="1900" dirty="0">
                <a:solidFill>
                  <a:srgbClr val="002060"/>
                </a:solidFill>
              </a:rPr>
              <a:t>Фестиваля (100 человек).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2104681" y="1303951"/>
            <a:ext cx="8140340" cy="7153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Целевые группы проекта: </a:t>
            </a:r>
          </a:p>
          <a:p>
            <a:pPr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</a:pPr>
            <a:endParaRPr dirty="0">
              <a:sym typeface="Verdan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20136" y="4658600"/>
            <a:ext cx="25922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lt1"/>
              </a:buClr>
              <a:buSzPct val="100000"/>
              <a:buFont typeface="Arial" pitchFamily="34" charset="0"/>
              <a:buChar char="•"/>
            </a:pPr>
            <a:r>
              <a:rPr lang="ru-RU" dirty="0">
                <a:solidFill>
                  <a:schemeClr val="lt1"/>
                </a:solidFill>
              </a:rPr>
              <a:t>Арзамас – старинный русский город, основан в 1552 году Иоанном Грозным.</a:t>
            </a:r>
          </a:p>
          <a:p>
            <a:pPr marL="285750" indent="-285750">
              <a:buClr>
                <a:schemeClr val="lt1"/>
              </a:buClr>
              <a:buSzPct val="100000"/>
              <a:buFont typeface="Arial" pitchFamily="34" charset="0"/>
              <a:buChar char="•"/>
            </a:pPr>
            <a:r>
              <a:rPr lang="ru-RU" dirty="0">
                <a:solidFill>
                  <a:schemeClr val="lt1"/>
                </a:solidFill>
              </a:rPr>
              <a:t>Арзамас – крупный промышленный центр юга Нижегородской области.</a:t>
            </a:r>
          </a:p>
          <a:p>
            <a:pPr marL="285750" indent="-285750">
              <a:buClr>
                <a:schemeClr val="lt1"/>
              </a:buClr>
              <a:buSzPct val="100000"/>
              <a:buFont typeface="Arial" pitchFamily="34" charset="0"/>
              <a:buChar char="•"/>
            </a:pPr>
            <a:r>
              <a:rPr lang="ru-RU" dirty="0">
                <a:solidFill>
                  <a:schemeClr val="lt1"/>
                </a:solidFill>
              </a:rPr>
              <a:t>Население города – более 100 тыс. человек. под открытым небом: более 130 памятников истории, отечественной культуры и архитектуры.</a:t>
            </a:r>
          </a:p>
        </p:txBody>
      </p:sp>
      <p:sp>
        <p:nvSpPr>
          <p:cNvPr id="10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1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17"/>
          <a:stretch/>
        </p:blipFill>
        <p:spPr>
          <a:xfrm>
            <a:off x="6384032" y="2348880"/>
            <a:ext cx="5472608" cy="3526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78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443448" y="1556792"/>
            <a:ext cx="11521280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2000" dirty="0" smtClean="0">
                <a:solidFill>
                  <a:srgbClr val="002060"/>
                </a:solidFill>
              </a:rPr>
              <a:t>1. Проведение обучающего </a:t>
            </a:r>
            <a:r>
              <a:rPr lang="ru-RU" sz="2000" dirty="0">
                <a:solidFill>
                  <a:srgbClr val="002060"/>
                </a:solidFill>
              </a:rPr>
              <a:t>семинара для студентов вузов и учреждений профессионального образования «Проектная деятельность в развитии бережливого сознания: содержание, инструменты, результат» (онлайн – офлайн формат);</a:t>
            </a:r>
          </a:p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2000" dirty="0">
                <a:solidFill>
                  <a:srgbClr val="002060"/>
                </a:solidFill>
              </a:rPr>
              <a:t>2. </a:t>
            </a:r>
            <a:r>
              <a:rPr lang="ru-RU" sz="2000" dirty="0" smtClean="0">
                <a:solidFill>
                  <a:srgbClr val="002060"/>
                </a:solidFill>
              </a:rPr>
              <a:t>Проведение открытого </a:t>
            </a:r>
            <a:r>
              <a:rPr lang="ru-RU" sz="2000" dirty="0">
                <a:solidFill>
                  <a:srgbClr val="002060"/>
                </a:solidFill>
              </a:rPr>
              <a:t>Всероссийского конкурса молодежных инициатив, идей и проектов «История, культурное наследие и традиции: взгляд Молодых», в ходе которого будут отобраны проекты- победители;</a:t>
            </a:r>
          </a:p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2000" dirty="0">
                <a:solidFill>
                  <a:srgbClr val="002060"/>
                </a:solidFill>
              </a:rPr>
              <a:t>3. </a:t>
            </a:r>
            <a:r>
              <a:rPr lang="ru-RU" sz="2000" dirty="0" smtClean="0">
                <a:solidFill>
                  <a:srgbClr val="002060"/>
                </a:solidFill>
              </a:rPr>
              <a:t>Создание электронной </a:t>
            </a:r>
            <a:r>
              <a:rPr lang="ru-RU" sz="2000" dirty="0">
                <a:solidFill>
                  <a:srgbClr val="002060"/>
                </a:solidFill>
              </a:rPr>
              <a:t>базы лучших практик реализации проектов «История, культурное наследие и традиции: взгляд Молодых», которая будет размещена на сайте </a:t>
            </a:r>
            <a:r>
              <a:rPr lang="ru-RU" sz="2000" dirty="0" err="1">
                <a:solidFill>
                  <a:srgbClr val="002060"/>
                </a:solidFill>
              </a:rPr>
              <a:t>Арзамасского</a:t>
            </a:r>
            <a:r>
              <a:rPr lang="ru-RU" sz="2000" dirty="0">
                <a:solidFill>
                  <a:srgbClr val="002060"/>
                </a:solidFill>
              </a:rPr>
              <a:t> филиала ННГУ; </a:t>
            </a:r>
          </a:p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2000" dirty="0">
                <a:solidFill>
                  <a:srgbClr val="002060"/>
                </a:solidFill>
              </a:rPr>
              <a:t>4. </a:t>
            </a:r>
            <a:r>
              <a:rPr lang="ru-RU" sz="2000" dirty="0" smtClean="0">
                <a:solidFill>
                  <a:srgbClr val="002060"/>
                </a:solidFill>
              </a:rPr>
              <a:t>Проведение Фестиваля </a:t>
            </a:r>
            <a:r>
              <a:rPr lang="ru-RU" sz="2000" dirty="0">
                <a:solidFill>
                  <a:srgbClr val="002060"/>
                </a:solidFill>
              </a:rPr>
              <a:t>молодежных бережливых идей «Эстафета культурных традиций: взгляд Молодых», в ходе которого будут подведены итоги Всероссийского Конкурса молодежных инициатив, идей и проектов;</a:t>
            </a:r>
          </a:p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en-US" sz="2000" dirty="0" smtClean="0">
                <a:solidFill>
                  <a:srgbClr val="002060"/>
                </a:solidFill>
              </a:rPr>
              <a:t>5</a:t>
            </a:r>
            <a:r>
              <a:rPr lang="ru-RU" sz="2000" dirty="0" smtClean="0">
                <a:solidFill>
                  <a:srgbClr val="002060"/>
                </a:solidFill>
              </a:rPr>
              <a:t>. Издание методических </a:t>
            </a:r>
            <a:r>
              <a:rPr lang="ru-RU" sz="2000" dirty="0">
                <a:solidFill>
                  <a:srgbClr val="002060"/>
                </a:solidFill>
              </a:rPr>
              <a:t>материалов с публикацией опыта реализации лучших проектов.</a:t>
            </a:r>
          </a:p>
          <a:p>
            <a:pPr algn="just">
              <a:buClr>
                <a:srgbClr val="00528A"/>
              </a:buClr>
            </a:pPr>
            <a:endParaRPr lang="ru-RU" sz="1800" b="1" dirty="0">
              <a:solidFill>
                <a:srgbClr val="002060"/>
              </a:solidFill>
            </a:endParaRPr>
          </a:p>
          <a:p>
            <a:pPr>
              <a:buClr>
                <a:srgbClr val="00528A"/>
              </a:buClr>
            </a:pPr>
            <a:endParaRPr lang="ru-RU" sz="1800" dirty="0"/>
          </a:p>
        </p:txBody>
      </p:sp>
      <p:sp>
        <p:nvSpPr>
          <p:cNvPr id="8" name="Shape 149"/>
          <p:cNvSpPr txBox="1"/>
          <p:nvPr/>
        </p:nvSpPr>
        <p:spPr>
          <a:xfrm>
            <a:off x="2133918" y="1124744"/>
            <a:ext cx="8140340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Основные этапы реализации проекта включают в себя: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9"/>
          <p:cNvSpPr txBox="1"/>
          <p:nvPr/>
        </p:nvSpPr>
        <p:spPr>
          <a:xfrm>
            <a:off x="191344" y="1124744"/>
            <a:ext cx="1177338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Программа работы Всероссийского обучающего семинара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 «Проектная деятельность в развитии бережливого сознания: содержание, инструменты и результат».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1594" y="2060848"/>
            <a:ext cx="10657184" cy="4755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0</a:t>
            </a:r>
            <a:r>
              <a:rPr lang="ru-RU" sz="1600" b="1" dirty="0" smtClean="0">
                <a:solidFill>
                  <a:srgbClr val="0070C0"/>
                </a:solidFill>
              </a:rPr>
              <a:t>9.00 </a:t>
            </a:r>
            <a:r>
              <a:rPr lang="ru-RU" sz="1600" b="1" dirty="0">
                <a:solidFill>
                  <a:srgbClr val="0070C0"/>
                </a:solidFill>
              </a:rPr>
              <a:t>– </a:t>
            </a:r>
            <a:r>
              <a:rPr lang="en-US" sz="1600" b="1" dirty="0" smtClean="0">
                <a:solidFill>
                  <a:srgbClr val="0070C0"/>
                </a:solidFill>
              </a:rPr>
              <a:t>0</a:t>
            </a:r>
            <a:r>
              <a:rPr lang="ru-RU" sz="1600" b="1" dirty="0" smtClean="0">
                <a:solidFill>
                  <a:srgbClr val="0070C0"/>
                </a:solidFill>
              </a:rPr>
              <a:t>9.10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Приветствие </a:t>
            </a:r>
            <a:r>
              <a:rPr lang="ru-RU" sz="1600" dirty="0">
                <a:solidFill>
                  <a:srgbClr val="0070C0"/>
                </a:solidFill>
              </a:rPr>
              <a:t>к участникам семинара: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70C0"/>
                </a:solidFill>
              </a:rPr>
              <a:t>	      </a:t>
            </a:r>
            <a:r>
              <a:rPr lang="ru-RU" sz="1600" dirty="0" smtClean="0">
                <a:solidFill>
                  <a:srgbClr val="0070C0"/>
                </a:solidFill>
              </a:rPr>
              <a:t>руководитель </a:t>
            </a:r>
            <a:r>
              <a:rPr lang="ru-RU" sz="1600" dirty="0">
                <a:solidFill>
                  <a:srgbClr val="0070C0"/>
                </a:solidFill>
              </a:rPr>
              <a:t>проекта «История, культурные традиции и наследие: взгляд Молодых», </a:t>
            </a:r>
            <a:r>
              <a:rPr lang="en-US" sz="1600" dirty="0" smtClean="0">
                <a:solidFill>
                  <a:srgbClr val="0070C0"/>
                </a:solidFill>
              </a:rPr>
              <a:t>		      </a:t>
            </a:r>
            <a:r>
              <a:rPr lang="ru-RU" sz="1600" dirty="0" smtClean="0">
                <a:solidFill>
                  <a:srgbClr val="0070C0"/>
                </a:solidFill>
              </a:rPr>
              <a:t>директор </a:t>
            </a:r>
            <a:r>
              <a:rPr lang="ru-RU" sz="1600" dirty="0" err="1">
                <a:solidFill>
                  <a:srgbClr val="0070C0"/>
                </a:solidFill>
              </a:rPr>
              <a:t>Арзамасского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филиала </a:t>
            </a:r>
            <a:r>
              <a:rPr lang="ru-RU" sz="1600" dirty="0">
                <a:solidFill>
                  <a:srgbClr val="0070C0"/>
                </a:solidFill>
              </a:rPr>
              <a:t>ННГУ им. Н.И. Лобачевского, </a:t>
            </a:r>
            <a:r>
              <a:rPr lang="ru-RU" sz="1600" dirty="0" err="1" smtClean="0">
                <a:solidFill>
                  <a:srgbClr val="0070C0"/>
                </a:solidFill>
              </a:rPr>
              <a:t>д.п.н</a:t>
            </a:r>
            <a:r>
              <a:rPr lang="ru-RU" sz="1600" dirty="0">
                <a:solidFill>
                  <a:srgbClr val="0070C0"/>
                </a:solidFill>
              </a:rPr>
              <a:t>., профессор Щелина Т.Т.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70C0"/>
                </a:solidFill>
              </a:rPr>
              <a:t>	      </a:t>
            </a:r>
            <a:r>
              <a:rPr lang="ru-RU" sz="1600" dirty="0" smtClean="0">
                <a:solidFill>
                  <a:srgbClr val="0070C0"/>
                </a:solidFill>
              </a:rPr>
              <a:t>Постановка </a:t>
            </a:r>
            <a:r>
              <a:rPr lang="ru-RU" sz="1600" dirty="0">
                <a:solidFill>
                  <a:srgbClr val="0070C0"/>
                </a:solidFill>
              </a:rPr>
              <a:t>целей и задач семинара.</a:t>
            </a:r>
          </a:p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0</a:t>
            </a:r>
            <a:r>
              <a:rPr lang="ru-RU" sz="1600" b="1" dirty="0" smtClean="0">
                <a:solidFill>
                  <a:srgbClr val="0070C0"/>
                </a:solidFill>
              </a:rPr>
              <a:t>9.10 </a:t>
            </a:r>
            <a:r>
              <a:rPr lang="ru-RU" sz="1600" b="1" dirty="0">
                <a:solidFill>
                  <a:srgbClr val="0070C0"/>
                </a:solidFill>
              </a:rPr>
              <a:t>- </a:t>
            </a:r>
            <a:r>
              <a:rPr lang="en-US" sz="1600" b="1" dirty="0" smtClean="0">
                <a:solidFill>
                  <a:srgbClr val="0070C0"/>
                </a:solidFill>
              </a:rPr>
              <a:t>0</a:t>
            </a:r>
            <a:r>
              <a:rPr lang="ru-RU" sz="1600" b="1" dirty="0" smtClean="0">
                <a:solidFill>
                  <a:srgbClr val="0070C0"/>
                </a:solidFill>
              </a:rPr>
              <a:t>9.30</a:t>
            </a:r>
            <a:r>
              <a:rPr lang="en-US" sz="1600" b="1" dirty="0" smtClean="0">
                <a:solidFill>
                  <a:srgbClr val="0070C0"/>
                </a:solidFill>
              </a:rPr>
              <a:t>  </a:t>
            </a:r>
            <a:r>
              <a:rPr lang="ru-RU" sz="1600" dirty="0" smtClean="0">
                <a:solidFill>
                  <a:srgbClr val="0070C0"/>
                </a:solidFill>
              </a:rPr>
              <a:t>Практикум </a:t>
            </a:r>
            <a:r>
              <a:rPr lang="ru-RU" sz="1600" dirty="0">
                <a:solidFill>
                  <a:srgbClr val="0070C0"/>
                </a:solidFill>
              </a:rPr>
              <a:t>«Мастерская бережливого социального проектирования»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70C0"/>
                </a:solidFill>
              </a:rPr>
              <a:t>	      </a:t>
            </a:r>
            <a:r>
              <a:rPr lang="ru-RU" sz="1600" dirty="0" smtClean="0">
                <a:solidFill>
                  <a:srgbClr val="0070C0"/>
                </a:solidFill>
              </a:rPr>
              <a:t>Спикеры</a:t>
            </a:r>
            <a:r>
              <a:rPr lang="ru-RU" sz="1600" dirty="0">
                <a:solidFill>
                  <a:srgbClr val="0070C0"/>
                </a:solidFill>
              </a:rPr>
              <a:t>: зав. каф. общей и практической психологии, </a:t>
            </a:r>
            <a:r>
              <a:rPr lang="ru-RU" sz="1600" dirty="0" err="1">
                <a:solidFill>
                  <a:srgbClr val="0070C0"/>
                </a:solidFill>
              </a:rPr>
              <a:t>к.пс.н</a:t>
            </a:r>
            <a:r>
              <a:rPr lang="ru-RU" sz="1600" dirty="0">
                <a:solidFill>
                  <a:srgbClr val="0070C0"/>
                </a:solidFill>
              </a:rPr>
              <a:t>., доцент </a:t>
            </a:r>
            <a:r>
              <a:rPr lang="ru-RU" sz="1600" dirty="0" err="1">
                <a:solidFill>
                  <a:srgbClr val="0070C0"/>
                </a:solidFill>
              </a:rPr>
              <a:t>Беганцова</a:t>
            </a:r>
            <a:r>
              <a:rPr lang="ru-RU" sz="1600" dirty="0">
                <a:solidFill>
                  <a:srgbClr val="0070C0"/>
                </a:solidFill>
              </a:rPr>
              <a:t> И.С.</a:t>
            </a:r>
          </a:p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0</a:t>
            </a:r>
            <a:r>
              <a:rPr lang="ru-RU" sz="1600" b="1" dirty="0" smtClean="0">
                <a:solidFill>
                  <a:srgbClr val="0070C0"/>
                </a:solidFill>
              </a:rPr>
              <a:t>9.30 </a:t>
            </a:r>
            <a:r>
              <a:rPr lang="ru-RU" sz="1600" b="1" dirty="0">
                <a:solidFill>
                  <a:srgbClr val="0070C0"/>
                </a:solidFill>
              </a:rPr>
              <a:t>-</a:t>
            </a:r>
            <a:r>
              <a:rPr lang="ru-RU" sz="1600" b="1" dirty="0" smtClean="0">
                <a:solidFill>
                  <a:srgbClr val="0070C0"/>
                </a:solidFill>
              </a:rPr>
              <a:t>10.30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Мастер-класс «Технологии проектирования бережливого полезного путешествия для детей и </a:t>
            </a:r>
            <a:r>
              <a:rPr lang="en-US" sz="1600" dirty="0" smtClean="0">
                <a:solidFill>
                  <a:srgbClr val="0070C0"/>
                </a:solidFill>
              </a:rPr>
              <a:t>	     </a:t>
            </a:r>
            <a:r>
              <a:rPr lang="ru-RU" sz="1600" dirty="0" smtClean="0">
                <a:solidFill>
                  <a:srgbClr val="0070C0"/>
                </a:solidFill>
              </a:rPr>
              <a:t>молодежи</a:t>
            </a:r>
            <a:r>
              <a:rPr lang="ru-RU" sz="1600" dirty="0">
                <a:solidFill>
                  <a:srgbClr val="0070C0"/>
                </a:solidFill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70C0"/>
                </a:solidFill>
              </a:rPr>
              <a:t>	     </a:t>
            </a:r>
            <a:r>
              <a:rPr lang="ru-RU" sz="1600" dirty="0" smtClean="0">
                <a:solidFill>
                  <a:srgbClr val="0070C0"/>
                </a:solidFill>
              </a:rPr>
              <a:t>Спикеры</a:t>
            </a:r>
            <a:r>
              <a:rPr lang="ru-RU" sz="1600" dirty="0">
                <a:solidFill>
                  <a:srgbClr val="0070C0"/>
                </a:solidFill>
              </a:rPr>
              <a:t>: зав. каф. социальной работы, сервиса и туризма, </a:t>
            </a:r>
            <a:r>
              <a:rPr lang="ru-RU" sz="1600" dirty="0" err="1">
                <a:solidFill>
                  <a:srgbClr val="0070C0"/>
                </a:solidFill>
              </a:rPr>
              <a:t>д.п.н</a:t>
            </a:r>
            <a:r>
              <a:rPr lang="ru-RU" sz="1600" dirty="0">
                <a:solidFill>
                  <a:srgbClr val="0070C0"/>
                </a:solidFill>
              </a:rPr>
              <a:t>., профессор </a:t>
            </a:r>
            <a:r>
              <a:rPr lang="ru-RU" sz="1600" dirty="0" err="1">
                <a:solidFill>
                  <a:srgbClr val="0070C0"/>
                </a:solidFill>
              </a:rPr>
              <a:t>Акутина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С.П.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0070C0"/>
                </a:solidFill>
              </a:rPr>
              <a:t>10.30–11.00</a:t>
            </a:r>
            <a:r>
              <a:rPr lang="ru-RU" sz="1600" dirty="0" smtClean="0">
                <a:solidFill>
                  <a:srgbClr val="0070C0"/>
                </a:solidFill>
              </a:rPr>
              <a:t> Панельная дискуссия. «Развитие познавательного туризма. Россия. Округ. Регион.» 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70C0"/>
                </a:solidFill>
              </a:rPr>
              <a:t>	     </a:t>
            </a:r>
            <a:r>
              <a:rPr lang="ru-RU" sz="1600" dirty="0" smtClean="0">
                <a:solidFill>
                  <a:srgbClr val="0070C0"/>
                </a:solidFill>
              </a:rPr>
              <a:t>Спикеры</a:t>
            </a:r>
            <a:r>
              <a:rPr lang="ru-RU" sz="1600" dirty="0">
                <a:solidFill>
                  <a:srgbClr val="0070C0"/>
                </a:solidFill>
              </a:rPr>
              <a:t>: </a:t>
            </a:r>
            <a:r>
              <a:rPr lang="ru-RU" sz="1600" dirty="0" err="1">
                <a:solidFill>
                  <a:srgbClr val="0070C0"/>
                </a:solidFill>
              </a:rPr>
              <a:t>к.п.н</a:t>
            </a:r>
            <a:r>
              <a:rPr lang="ru-RU" sz="1600" dirty="0">
                <a:solidFill>
                  <a:srgbClr val="0070C0"/>
                </a:solidFill>
              </a:rPr>
              <a:t>., доцент кафедры общей педагогики и педагогики профессионального </a:t>
            </a:r>
            <a:r>
              <a:rPr lang="en-US" sz="1600" dirty="0" smtClean="0">
                <a:solidFill>
                  <a:srgbClr val="0070C0"/>
                </a:solidFill>
              </a:rPr>
              <a:t>		     </a:t>
            </a:r>
            <a:r>
              <a:rPr lang="ru-RU" sz="1600" dirty="0" smtClean="0">
                <a:solidFill>
                  <a:srgbClr val="0070C0"/>
                </a:solidFill>
              </a:rPr>
              <a:t>образования </a:t>
            </a:r>
            <a:r>
              <a:rPr lang="ru-RU" sz="1600" dirty="0">
                <a:solidFill>
                  <a:srgbClr val="0070C0"/>
                </a:solidFill>
              </a:rPr>
              <a:t>Гусева Н.В.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0070C0"/>
                </a:solidFill>
              </a:rPr>
              <a:t>11.00 – </a:t>
            </a:r>
            <a:r>
              <a:rPr lang="ru-RU" sz="1600" b="1" dirty="0" smtClean="0">
                <a:solidFill>
                  <a:srgbClr val="0070C0"/>
                </a:solidFill>
              </a:rPr>
              <a:t>11.30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Открытый микрофон: 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70C0"/>
                </a:solidFill>
              </a:rPr>
              <a:t>	      </a:t>
            </a:r>
            <a:r>
              <a:rPr lang="ru-RU" sz="1600" dirty="0" smtClean="0">
                <a:solidFill>
                  <a:srgbClr val="0070C0"/>
                </a:solidFill>
              </a:rPr>
              <a:t>Образовательные </a:t>
            </a:r>
            <a:r>
              <a:rPr lang="ru-RU" sz="1600" dirty="0">
                <a:solidFill>
                  <a:srgbClr val="0070C0"/>
                </a:solidFill>
              </a:rPr>
              <a:t>и социальные возможности бережливого познавательного туризма.</a:t>
            </a:r>
          </a:p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11.30 </a:t>
            </a:r>
            <a:r>
              <a:rPr lang="ru-RU" sz="1600" dirty="0">
                <a:solidFill>
                  <a:srgbClr val="0070C0"/>
                </a:solidFill>
              </a:rPr>
              <a:t>– 12.00 Подведение итогов обучающего семинара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11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273696" y="2348880"/>
            <a:ext cx="11928648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Учреждения высшего образования: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«Московский педагогический государственный университет», Институт журналистики, коммуникаций и </a:t>
            </a:r>
            <a:r>
              <a:rPr lang="ru-RU" sz="1800" dirty="0" err="1">
                <a:solidFill>
                  <a:srgbClr val="002060"/>
                </a:solidFill>
              </a:rPr>
              <a:t>медиаобразования</a:t>
            </a:r>
            <a:r>
              <a:rPr lang="ru-RU" sz="1800" dirty="0">
                <a:solidFill>
                  <a:srgbClr val="002060"/>
                </a:solidFill>
              </a:rPr>
              <a:t>»;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«Нижегородский государственный педагогический университет имени </a:t>
            </a:r>
            <a:r>
              <a:rPr lang="ru-RU" sz="1800" dirty="0" err="1">
                <a:solidFill>
                  <a:srgbClr val="002060"/>
                </a:solidFill>
              </a:rPr>
              <a:t>Козьмы</a:t>
            </a:r>
            <a:r>
              <a:rPr lang="ru-RU" sz="1800" dirty="0">
                <a:solidFill>
                  <a:srgbClr val="002060"/>
                </a:solidFill>
              </a:rPr>
              <a:t> Минина»;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 err="1">
                <a:solidFill>
                  <a:srgbClr val="002060"/>
                </a:solidFill>
              </a:rPr>
              <a:t>Арзамасский</a:t>
            </a:r>
            <a:r>
              <a:rPr lang="ru-RU" sz="1800" dirty="0">
                <a:solidFill>
                  <a:srgbClr val="002060"/>
                </a:solidFill>
              </a:rPr>
              <a:t> филиал Нижегородского государственного университета имени </a:t>
            </a:r>
            <a:r>
              <a:rPr lang="ru-RU" sz="1800" dirty="0" err="1">
                <a:solidFill>
                  <a:srgbClr val="002060"/>
                </a:solidFill>
              </a:rPr>
              <a:t>Н.И.Лобачевского</a:t>
            </a:r>
            <a:r>
              <a:rPr lang="ru-RU" sz="1800" dirty="0">
                <a:solidFill>
                  <a:srgbClr val="002060"/>
                </a:solidFill>
              </a:rPr>
              <a:t>; 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«Вятский государственный университет»;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«Луганский государственный педагогический университет»;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</a:t>
            </a:r>
            <a:r>
              <a:rPr lang="ru-RU" sz="1800" dirty="0" err="1">
                <a:solidFill>
                  <a:srgbClr val="002060"/>
                </a:solidFill>
              </a:rPr>
              <a:t>Глазовский</a:t>
            </a:r>
            <a:r>
              <a:rPr lang="ru-RU" sz="1800" dirty="0">
                <a:solidFill>
                  <a:srgbClr val="002060"/>
                </a:solidFill>
              </a:rPr>
              <a:t> государственный инженерно-педагогический университет им. </a:t>
            </a:r>
            <a:r>
              <a:rPr lang="ru-RU" sz="1800" dirty="0" err="1">
                <a:solidFill>
                  <a:srgbClr val="002060"/>
                </a:solidFill>
              </a:rPr>
              <a:t>В.Г.Короленко</a:t>
            </a:r>
            <a:r>
              <a:rPr lang="ru-RU" sz="1800" dirty="0">
                <a:solidFill>
                  <a:srgbClr val="002060"/>
                </a:solidFill>
              </a:rPr>
              <a:t>»;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«Новосибирский государственный педагогический университет»;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«Воронежский государственный педагогический университет»; 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«Иркутский государственный университет»;</a:t>
            </a:r>
          </a:p>
          <a:p>
            <a:pPr marL="342900" indent="-342900" algn="just">
              <a:lnSpc>
                <a:spcPct val="13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ФГАОУ ВО «Тюменский государственный университет</a:t>
            </a:r>
            <a:r>
              <a:rPr lang="ru-RU" sz="1800" dirty="0" smtClean="0">
                <a:solidFill>
                  <a:srgbClr val="002060"/>
                </a:solidFill>
              </a:rPr>
              <a:t>»;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8" name="Shape 149"/>
          <p:cNvSpPr txBox="1"/>
          <p:nvPr/>
        </p:nvSpPr>
        <p:spPr>
          <a:xfrm>
            <a:off x="191344" y="1124744"/>
            <a:ext cx="11809312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Список образовательных учреждений – участников </a:t>
            </a:r>
            <a:r>
              <a:rPr lang="ru-RU" sz="2200" b="1" dirty="0" smtClean="0">
                <a:solidFill>
                  <a:srgbClr val="0070C0"/>
                </a:solidFill>
              </a:rPr>
              <a:t>семинара</a:t>
            </a:r>
            <a:br>
              <a:rPr lang="ru-RU" sz="2200" b="1" dirty="0" smtClean="0">
                <a:solidFill>
                  <a:srgbClr val="0070C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«Проектная деятельность в развитии бережливого сознания: содержание, инструменты, результат»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822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290960" y="2708920"/>
            <a:ext cx="11928648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Учреждения высшего образования:</a:t>
            </a:r>
          </a:p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«Мордовский государственный педагогический университет им. М. Е. </a:t>
            </a:r>
            <a:r>
              <a:rPr lang="ru-RU" sz="1800" dirty="0" err="1">
                <a:solidFill>
                  <a:srgbClr val="002060"/>
                </a:solidFill>
              </a:rPr>
              <a:t>Евсевьева</a:t>
            </a:r>
            <a:r>
              <a:rPr lang="ru-RU" sz="1800" dirty="0">
                <a:solidFill>
                  <a:srgbClr val="002060"/>
                </a:solidFill>
              </a:rPr>
              <a:t>»;</a:t>
            </a:r>
          </a:p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«Петрозаводский государственный университет», Институт Педагогики и Психологии;</a:t>
            </a:r>
          </a:p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</a:t>
            </a:r>
            <a:r>
              <a:rPr lang="ru-RU" sz="1800" dirty="0" err="1">
                <a:solidFill>
                  <a:srgbClr val="002060"/>
                </a:solidFill>
              </a:rPr>
              <a:t>Шадринский</a:t>
            </a:r>
            <a:r>
              <a:rPr lang="ru-RU" sz="1800" dirty="0">
                <a:solidFill>
                  <a:srgbClr val="002060"/>
                </a:solidFill>
              </a:rPr>
              <a:t> государственный педагогический университет»;</a:t>
            </a:r>
          </a:p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«Омский государственный педагогический университет»;</a:t>
            </a:r>
          </a:p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ФГБОУ ВО «Псковский государственный университет»;</a:t>
            </a:r>
          </a:p>
          <a:p>
            <a:pPr marL="342900" indent="-34290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УО «Белорусский государственный педагогический университет имени Максима Танка».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191344" y="1124744"/>
            <a:ext cx="11809312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Список образовательных учреждений – участников </a:t>
            </a:r>
            <a:r>
              <a:rPr lang="ru-RU" sz="2200" b="1" dirty="0" smtClean="0">
                <a:solidFill>
                  <a:srgbClr val="0070C0"/>
                </a:solidFill>
              </a:rPr>
              <a:t>семинара</a:t>
            </a:r>
            <a:br>
              <a:rPr lang="ru-RU" sz="2200" b="1" dirty="0" smtClean="0">
                <a:solidFill>
                  <a:srgbClr val="0070C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>
                <a:solidFill>
                  <a:srgbClr val="0070C0"/>
                </a:solidFill>
              </a:rPr>
              <a:t>«Проектная деятельность в развитии бережливого сознания: содержание, инструменты, результат»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79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263352" y="2420888"/>
            <a:ext cx="11928648" cy="38799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lnSpc>
                <a:spcPct val="130000"/>
              </a:lnSpc>
              <a:buClr>
                <a:srgbClr val="00528A"/>
              </a:buClr>
            </a:pPr>
            <a:r>
              <a:rPr lang="ru-RU" sz="1800" b="1" dirty="0">
                <a:solidFill>
                  <a:srgbClr val="002060"/>
                </a:solidFill>
              </a:rPr>
              <a:t>Учреждения профессионального образования</a:t>
            </a:r>
            <a:r>
              <a:rPr lang="ru-RU" sz="1800" b="1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ГБПОУ «Нижегородский Губернский колледж»;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ЧПОУ «Нижегородский экономико-технологический колледж»;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ГБПОУ «Павловский автомеханический техникум имени И.И. </a:t>
            </a:r>
            <a:r>
              <a:rPr lang="ru-RU" sz="1800" dirty="0" err="1">
                <a:solidFill>
                  <a:srgbClr val="002060"/>
                </a:solidFill>
              </a:rPr>
              <a:t>Лепсе</a:t>
            </a:r>
            <a:r>
              <a:rPr lang="ru-RU" sz="1800" dirty="0">
                <a:solidFill>
                  <a:srgbClr val="002060"/>
                </a:solidFill>
              </a:rPr>
              <a:t>»;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ГБПОУ «</a:t>
            </a:r>
            <a:r>
              <a:rPr lang="ru-RU" sz="1800" dirty="0" err="1">
                <a:solidFill>
                  <a:srgbClr val="002060"/>
                </a:solidFill>
              </a:rPr>
              <a:t>Арзамасский</a:t>
            </a:r>
            <a:r>
              <a:rPr lang="ru-RU" sz="1800" dirty="0">
                <a:solidFill>
                  <a:srgbClr val="002060"/>
                </a:solidFill>
              </a:rPr>
              <a:t> приборостроительный колледж им. </a:t>
            </a:r>
            <a:r>
              <a:rPr lang="ru-RU" sz="1800" dirty="0" err="1">
                <a:solidFill>
                  <a:srgbClr val="002060"/>
                </a:solidFill>
              </a:rPr>
              <a:t>П.И.Пландина</a:t>
            </a:r>
            <a:r>
              <a:rPr lang="ru-RU" sz="1800" dirty="0">
                <a:solidFill>
                  <a:srgbClr val="002060"/>
                </a:solidFill>
              </a:rPr>
              <a:t>»;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ГБПОУ НО «</a:t>
            </a:r>
            <a:r>
              <a:rPr lang="ru-RU" sz="1800" dirty="0" err="1">
                <a:solidFill>
                  <a:srgbClr val="002060"/>
                </a:solidFill>
              </a:rPr>
              <a:t>Арзамасский</a:t>
            </a:r>
            <a:r>
              <a:rPr lang="ru-RU" sz="1800" dirty="0">
                <a:solidFill>
                  <a:srgbClr val="002060"/>
                </a:solidFill>
              </a:rPr>
              <a:t> медицинский колледж»;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ГБПОУ «</a:t>
            </a:r>
            <a:r>
              <a:rPr lang="ru-RU" sz="1800" dirty="0" err="1">
                <a:solidFill>
                  <a:srgbClr val="002060"/>
                </a:solidFill>
              </a:rPr>
              <a:t>Арзамасский</a:t>
            </a:r>
            <a:r>
              <a:rPr lang="ru-RU" sz="1800" dirty="0">
                <a:solidFill>
                  <a:srgbClr val="002060"/>
                </a:solidFill>
              </a:rPr>
              <a:t> коммерческо-технический техникум»;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ФГОБУ СПО «</a:t>
            </a:r>
            <a:r>
              <a:rPr lang="ru-RU" sz="1800" dirty="0" err="1">
                <a:solidFill>
                  <a:srgbClr val="002060"/>
                </a:solidFill>
              </a:rPr>
              <a:t>Арзамасский</a:t>
            </a:r>
            <a:r>
              <a:rPr lang="ru-RU" sz="1800" dirty="0">
                <a:solidFill>
                  <a:srgbClr val="002060"/>
                </a:solidFill>
              </a:rPr>
              <a:t> политехнический колледж имени </a:t>
            </a:r>
            <a:r>
              <a:rPr lang="ru-RU" sz="1800" dirty="0" err="1">
                <a:solidFill>
                  <a:srgbClr val="002060"/>
                </a:solidFill>
              </a:rPr>
              <a:t>В.А.Новикова</a:t>
            </a:r>
            <a:r>
              <a:rPr lang="ru-RU" sz="1800" dirty="0">
                <a:solidFill>
                  <a:srgbClr val="002060"/>
                </a:solidFill>
              </a:rPr>
              <a:t>»;</a:t>
            </a:r>
          </a:p>
          <a:p>
            <a:pPr marL="285750" indent="-285750" algn="just">
              <a:lnSpc>
                <a:spcPct val="150000"/>
              </a:lnSpc>
              <a:buClr>
                <a:srgbClr val="00528A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2060"/>
                </a:solidFill>
              </a:rPr>
              <a:t>ГБПОУ «</a:t>
            </a:r>
            <a:r>
              <a:rPr lang="ru-RU" sz="1800" dirty="0" err="1">
                <a:solidFill>
                  <a:srgbClr val="002060"/>
                </a:solidFill>
              </a:rPr>
              <a:t>Арзамасский</a:t>
            </a:r>
            <a:r>
              <a:rPr lang="ru-RU" sz="1800" dirty="0">
                <a:solidFill>
                  <a:srgbClr val="002060"/>
                </a:solidFill>
              </a:rPr>
              <a:t> техникум строительства и предпринимательства».</a:t>
            </a:r>
          </a:p>
        </p:txBody>
      </p:sp>
      <p:sp>
        <p:nvSpPr>
          <p:cNvPr id="8" name="Shape 149"/>
          <p:cNvSpPr txBox="1"/>
          <p:nvPr/>
        </p:nvSpPr>
        <p:spPr>
          <a:xfrm>
            <a:off x="191344" y="1124744"/>
            <a:ext cx="11809312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ru-RU" sz="2200" b="1" dirty="0" smtClean="0">
                <a:solidFill>
                  <a:srgbClr val="0070C0"/>
                </a:solidFill>
              </a:rPr>
              <a:t>Список образовательных учреждений – участников семинара</a:t>
            </a:r>
            <a:br>
              <a:rPr lang="ru-RU" sz="2200" b="1" dirty="0" smtClean="0">
                <a:solidFill>
                  <a:srgbClr val="0070C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 «Проектная деятельность в развитии бережливого сознания: содержание, инструменты, результат»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124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9"/>
          <p:cNvSpPr txBox="1"/>
          <p:nvPr/>
        </p:nvSpPr>
        <p:spPr>
          <a:xfrm>
            <a:off x="223943" y="965100"/>
            <a:ext cx="11773384" cy="6480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Общее количество участников Всероссийского обучающего семинара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 «Проектная деятельность в развитии бережливого сознания: </a:t>
            </a:r>
            <a:r>
              <a:rPr lang="en-US" sz="2200" b="1" dirty="0" smtClean="0">
                <a:solidFill>
                  <a:srgbClr val="0070C0"/>
                </a:solidFill>
              </a:rPr>
              <a:t/>
            </a:r>
            <a:br>
              <a:rPr lang="en-US" sz="2200" b="1" dirty="0" smtClean="0">
                <a:solidFill>
                  <a:srgbClr val="0070C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содержание</a:t>
            </a:r>
            <a:r>
              <a:rPr lang="ru-RU" sz="2200" b="1" dirty="0">
                <a:solidFill>
                  <a:srgbClr val="0070C0"/>
                </a:solidFill>
              </a:rPr>
              <a:t>, инструменты и результат» - 640 человек.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ru-RU" sz="2200" b="1" dirty="0">
                <a:solidFill>
                  <a:srgbClr val="0070C0"/>
                </a:solidFill>
              </a:rPr>
              <a:t>Отзывы преподавателей участников семинара: </a:t>
            </a:r>
          </a:p>
        </p:txBody>
      </p:sp>
      <p:sp>
        <p:nvSpPr>
          <p:cNvPr id="12" name="Shape 150"/>
          <p:cNvSpPr/>
          <p:nvPr/>
        </p:nvSpPr>
        <p:spPr>
          <a:xfrm>
            <a:off x="47328" y="483900"/>
            <a:ext cx="810434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  <p:sp>
        <p:nvSpPr>
          <p:cNvPr id="13" name="Shape 151"/>
          <p:cNvSpPr/>
          <p:nvPr/>
        </p:nvSpPr>
        <p:spPr>
          <a:xfrm>
            <a:off x="731664" y="483910"/>
            <a:ext cx="5004296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ru-RU" sz="1600" dirty="0" err="1" smtClean="0">
                <a:solidFill>
                  <a:schemeClr val="lt1"/>
                </a:solidFill>
              </a:rPr>
              <a:t>Арзамасский</a:t>
            </a:r>
            <a:r>
              <a:rPr lang="ru-RU" sz="1600" dirty="0" smtClean="0">
                <a:solidFill>
                  <a:schemeClr val="lt1"/>
                </a:solidFill>
              </a:rPr>
              <a:t> филиал ННГУ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943" y="2132422"/>
            <a:ext cx="7168201" cy="478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endParaRPr lang="ru-RU" dirty="0" smtClean="0"/>
          </a:p>
          <a:p>
            <a:pPr algn="just">
              <a:lnSpc>
                <a:spcPct val="120000"/>
              </a:lnSpc>
            </a:pPr>
            <a:r>
              <a:rPr lang="ru-RU" sz="1600" b="1" i="1" dirty="0" err="1" smtClean="0">
                <a:solidFill>
                  <a:srgbClr val="0070C0"/>
                </a:solidFill>
              </a:rPr>
              <a:t>Васюк</a:t>
            </a:r>
            <a:r>
              <a:rPr lang="ru-RU" sz="1600" b="1" i="1" dirty="0" smtClean="0">
                <a:solidFill>
                  <a:srgbClr val="0070C0"/>
                </a:solidFill>
              </a:rPr>
              <a:t> </a:t>
            </a:r>
            <a:r>
              <a:rPr lang="ru-RU" sz="1600" b="1" i="1" dirty="0">
                <a:solidFill>
                  <a:srgbClr val="0070C0"/>
                </a:solidFill>
              </a:rPr>
              <a:t>Андрей Григорьевич – зав. каф. Социальной работы института истории, международных отношений и социально-политических наук (ФГБОУ ВО «Луганский государственный педагогический университет»), г. Луганск</a:t>
            </a:r>
            <a:r>
              <a:rPr lang="ru-RU" sz="1600" b="1" i="1" dirty="0" smtClean="0">
                <a:solidFill>
                  <a:srgbClr val="0070C0"/>
                </a:solidFill>
              </a:rPr>
              <a:t>.</a:t>
            </a:r>
            <a:endParaRPr lang="en-US" sz="1600" b="1" i="1" dirty="0" smtClean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endParaRPr lang="en-US" sz="1600" b="1" i="1" dirty="0" smtClean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1600" i="1" dirty="0">
                <a:solidFill>
                  <a:srgbClr val="0070C0"/>
                </a:solidFill>
              </a:rPr>
              <a:t>«Уважаемые коллеги, выражаю благодарность организаторам семинара и надежду на плодотворное сотрудничество в ходе Открытого Всероссийского конкурса молодежных инициатив, идей и проектов «История, культурное наследие и традиции: взгляд Молодых». Считаю, что привлечение молодежи к решению социальных проблем, развитию её творческой и гражданской активности, развитию идей бережливого отношения к культурно-историческому наследию и традициям России у детей, подростков и учащейся молодежи является как нельзя более актуальным с учётом реалий современной действительности».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852936"/>
            <a:ext cx="4356560" cy="2909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73" y="440464"/>
            <a:ext cx="1686326" cy="4765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97" y="419634"/>
            <a:ext cx="2151877" cy="545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36" y="392398"/>
            <a:ext cx="1717062" cy="5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236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6986</TotalTime>
  <Words>2003</Words>
  <Application>Microsoft Office PowerPoint</Application>
  <PresentationFormat>Широкоэкранный</PresentationFormat>
  <Paragraphs>171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Wingdings</vt:lpstr>
      <vt:lpstr>Calibri</vt:lpstr>
      <vt:lpstr>Arial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Narod</dc:creator>
  <cp:lastModifiedBy>user</cp:lastModifiedBy>
  <cp:revision>306</cp:revision>
  <cp:lastPrinted>2018-03-19T10:08:08Z</cp:lastPrinted>
  <dcterms:modified xsi:type="dcterms:W3CDTF">2024-01-25T09:42:50Z</dcterms:modified>
</cp:coreProperties>
</file>